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1" r:id="rId17"/>
    <p:sldId id="272" r:id="rId18"/>
    <p:sldId id="273" r:id="rId19"/>
    <p:sldId id="274" r:id="rId20"/>
    <p:sldId id="275" r:id="rId21"/>
    <p:sldId id="283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Maternity theory</a:t>
            </a:r>
            <a:endParaRPr lang="en-US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A.L.ALYAA HUSSEIN ALI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1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220200" cy="420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0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743200"/>
            <a:ext cx="7408333" cy="3382963"/>
          </a:xfrm>
        </p:spPr>
        <p:txBody>
          <a:bodyPr/>
          <a:lstStyle/>
          <a:p>
            <a:pPr algn="ctr"/>
            <a:r>
              <a:rPr lang="en-US" sz="3200" b="1" u="sng" dirty="0"/>
              <a:t>Danger Signs During Pregnancy</a:t>
            </a:r>
            <a:endParaRPr lang="en-US" sz="32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796022"/>
              </p:ext>
            </p:extLst>
          </p:nvPr>
        </p:nvGraphicFramePr>
        <p:xfrm>
          <a:off x="76200" y="152400"/>
          <a:ext cx="9067800" cy="6629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722"/>
                <a:gridCol w="3611071"/>
                <a:gridCol w="4895007"/>
              </a:tblGrid>
              <a:tr h="909178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Warning Sign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Possible Cause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937586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Vaginal bleeding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1.	</a:t>
                      </a:r>
                      <a:r>
                        <a:rPr lang="en-US" sz="1100">
                          <a:effectLst/>
                        </a:rPr>
                        <a:t>Abortion</a:t>
                      </a:r>
                      <a:endParaRPr lang="en-US" sz="1200">
                        <a:effectLst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</a:rPr>
                        <a:t>2.	</a:t>
                      </a:r>
                      <a:r>
                        <a:rPr lang="en-US" sz="1100">
                          <a:effectLst/>
                        </a:rPr>
                        <a:t>Placenta previa or Abruptio placenta</a:t>
                      </a:r>
                      <a:endParaRPr lang="en-US" sz="1200">
                        <a:effectLst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	Preterm labor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3646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Leakage of vaginal fluid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1.	</a:t>
                      </a:r>
                      <a:r>
                        <a:rPr lang="en-US" sz="1400">
                          <a:effectLst/>
                        </a:rPr>
                        <a:t>Premature rupture of amniotic fluid</a:t>
                      </a:r>
                      <a:endParaRPr lang="en-US" sz="1200">
                        <a:effectLst/>
                      </a:endParaRPr>
                    </a:p>
                    <a:p>
                      <a:pPr algn="l" rtl="0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2.	</a:t>
                      </a:r>
                      <a:r>
                        <a:rPr lang="en-US" sz="1400">
                          <a:effectLst/>
                        </a:rPr>
                        <a:t>Incontinence of urine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12529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Dysuria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Urinary tract infection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5057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Headache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Pregnancy-induced hypertension (PIH)</a:t>
                      </a:r>
                      <a:endParaRPr lang="en-US" sz="1200">
                        <a:effectLst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5057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Altered vision (Blurred vision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Pregnancy-induced hypertension (PIH)</a:t>
                      </a:r>
                      <a:endParaRPr lang="en-US" sz="1200">
                        <a:effectLst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5057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Abdominal cramping</a:t>
                      </a:r>
                      <a:endParaRPr lang="en-US" sz="1200">
                        <a:effectLst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Preterm labor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9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Severe epigastric pain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Pregnancy-induced hypertension (PIH)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0940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Decreased fetal movement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Fetal demise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8823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Elevated temperature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Infection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9776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Persistent vomiting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Hyperemesis </a:t>
                      </a:r>
                      <a:r>
                        <a:rPr lang="en-US" sz="1400" dirty="0" err="1">
                          <a:effectLst/>
                        </a:rPr>
                        <a:t>gravidarum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7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>
            <a:normAutofit fontScale="85000" lnSpcReduction="20000"/>
          </a:bodyPr>
          <a:lstStyle/>
          <a:p>
            <a:r>
              <a:rPr lang="en-US" sz="3400" b="1" u="sng" dirty="0"/>
              <a:t>Nursing Care for Return Prenatal Visits</a:t>
            </a:r>
            <a:endParaRPr lang="en-US" sz="3400" b="1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Measure pulse and blood pressure (BP)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Compare BP to initial reading (measured in the same position at each visit)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Measure weight and compare to last reading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Note total weight gain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Obtain urine specimen and test for protein and glucose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Measure fundal height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4958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Determine fetal position and perform Leopold’s Maneuver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Monitor fetal heart tones (FHT)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Record presence of fetal </a:t>
            </a:r>
            <a:r>
              <a:rPr lang="en-US" dirty="0" smtClean="0"/>
              <a:t>movement</a:t>
            </a:r>
            <a:r>
              <a:rPr lang="en-US" dirty="0"/>
              <a:t> 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r>
              <a:rPr lang="en-US" dirty="0" smtClean="0"/>
              <a:t>Assess </a:t>
            </a:r>
            <a:r>
              <a:rPr lang="en-US" dirty="0"/>
              <a:t>for presence of edema.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Discuss </a:t>
            </a:r>
            <a:r>
              <a:rPr lang="en-US" dirty="0"/>
              <a:t>procedure for diagnostic testing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Provide </a:t>
            </a:r>
            <a:r>
              <a:rPr lang="en-US" dirty="0"/>
              <a:t>patient education appropriate for gestational age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268"/>
            <a:ext cx="8001000" cy="676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2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600200"/>
            <a:ext cx="7408333" cy="4525963"/>
          </a:xfrm>
        </p:spPr>
        <p:txBody>
          <a:bodyPr>
            <a:normAutofit/>
          </a:bodyPr>
          <a:lstStyle/>
          <a:p>
            <a:r>
              <a:rPr lang="en-US" sz="3000" b="1" dirty="0"/>
              <a:t>Education in the Return Prenatal Visits</a:t>
            </a:r>
          </a:p>
          <a:p>
            <a:r>
              <a:rPr lang="en-US" dirty="0"/>
              <a:t>1.	Teach patient to count fetal movement and report change in fetal movement pattern to primary health-care provider</a:t>
            </a:r>
          </a:p>
          <a:p>
            <a:r>
              <a:rPr lang="en-US" dirty="0"/>
              <a:t>2.	Discuss fetal growth and development</a:t>
            </a:r>
          </a:p>
          <a:p>
            <a:r>
              <a:rPr lang="en-US" dirty="0"/>
              <a:t>3.	Demonstrate palpating for contractions</a:t>
            </a:r>
          </a:p>
          <a:p>
            <a:r>
              <a:rPr lang="en-US" dirty="0"/>
              <a:t>4.	Discuss symptoms of preterm labor</a:t>
            </a:r>
          </a:p>
          <a:p>
            <a:r>
              <a:rPr lang="en-US" dirty="0"/>
              <a:t>5.	Differentiate between true and false labor</a:t>
            </a:r>
          </a:p>
          <a:p>
            <a:r>
              <a:rPr lang="en-US" dirty="0"/>
              <a:t>6.	Encourage childbirth preparation class</a:t>
            </a:r>
          </a:p>
          <a:p>
            <a:r>
              <a:rPr lang="en-US" dirty="0"/>
              <a:t>7.	Discuss options for pain control in labor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r>
              <a:rPr lang="en-US" b="1" u="sng" dirty="0"/>
              <a:t>Minor discomforts during late pregnancy (Second and Third Trimester)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1" y="685800"/>
            <a:ext cx="8861224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Prenatal Care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Prenatal care refers to the care that is given to an expected mother from time of conception is confirmed until the beginning of labor.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Prenatal care has the potential to reduce the incidence of preterm birth and congenital anomalies and the infant mortality rate.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62877"/>
              </p:ext>
            </p:extLst>
          </p:nvPr>
        </p:nvGraphicFramePr>
        <p:xfrm>
          <a:off x="228600" y="152400"/>
          <a:ext cx="8915400" cy="676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Document" r:id="rId3" imgW="7422746" imgH="5528689" progId="Word.Document.12">
                  <p:embed/>
                </p:oleObj>
              </mc:Choice>
              <mc:Fallback>
                <p:oleObj name="Document" r:id="rId3" imgW="7422746" imgH="55286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52400"/>
                        <a:ext cx="8915400" cy="676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4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4" y="1600200"/>
            <a:ext cx="81589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6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089886"/>
              </p:ext>
            </p:extLst>
          </p:nvPr>
        </p:nvGraphicFramePr>
        <p:xfrm>
          <a:off x="228602" y="152395"/>
          <a:ext cx="8839197" cy="6629404"/>
        </p:xfrm>
        <a:graphic>
          <a:graphicData uri="http://schemas.openxmlformats.org/drawingml/2006/table">
            <a:tbl>
              <a:tblPr firstRow="1" firstCol="1" bandRow="1"/>
              <a:tblGrid>
                <a:gridCol w="375215"/>
                <a:gridCol w="86589"/>
                <a:gridCol w="829802"/>
                <a:gridCol w="3427443"/>
                <a:gridCol w="829802"/>
                <a:gridCol w="2857406"/>
                <a:gridCol w="432940"/>
              </a:tblGrid>
              <a:tr h="2545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Related to upward diaphragmatic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9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pressure exerted by the gravid uterus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97"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9.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Shortness of breath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Allow more time for strenuous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activities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5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9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Eat small, frequent meals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9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Lightening will lessen symptoms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2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5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Related to fetal movement, nocturia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97"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10.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Insomnia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Teach relaxation techniques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Encourage side-lying with pillow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85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9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supports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9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Warm milk/shower before sleep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2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5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Related to uterine pressure on the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97"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Leg cramps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pelvic nerves or calcium imbalance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Review daily calcium intake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5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9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Teach signs of deep vein thrombosis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2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57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ts val="156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Related to decreased gastric motility;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9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iron supplement may worsen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97"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Constipation / Hemorrhoids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constipation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Increase dietary fiber and water intake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74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9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Encourage exercise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99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Discourage enemas and laxatives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2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7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Nursing Diagnosis</a:t>
            </a:r>
            <a:endParaRPr lang="en-US" sz="2800" dirty="0">
              <a:latin typeface="Times New Roman"/>
              <a:ea typeface="Times New Roman"/>
            </a:endParaRPr>
          </a:p>
          <a:p>
            <a:pPr marL="0" indent="0">
              <a:lnSpc>
                <a:spcPts val="280"/>
              </a:lnSpc>
              <a:buNone/>
            </a:pPr>
            <a:r>
              <a:rPr lang="en-US" sz="1800" dirty="0">
                <a:latin typeface="Times New Roman"/>
                <a:ea typeface="Times New Roman"/>
              </a:rPr>
              <a:t> </a:t>
            </a:r>
            <a:endParaRPr lang="en-US" sz="2800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Examples of nursing diagnoses involving the changes </a:t>
            </a:r>
            <a:r>
              <a:rPr lang="en-US" dirty="0" smtClean="0">
                <a:latin typeface="Times New Roman"/>
                <a:ea typeface="Times New Roman"/>
              </a:rPr>
              <a:t>that occur </a:t>
            </a:r>
            <a:r>
              <a:rPr lang="en-US" dirty="0">
                <a:latin typeface="Times New Roman"/>
                <a:ea typeface="Times New Roman"/>
              </a:rPr>
              <a:t>with pregnancy are:</a:t>
            </a:r>
            <a:endParaRPr lang="en-US" sz="2800" dirty="0">
              <a:latin typeface="Times New Roman"/>
              <a:ea typeface="Times New Roman"/>
            </a:endParaRPr>
          </a:p>
          <a:p>
            <a:pPr>
              <a:lnSpc>
                <a:spcPts val="240"/>
              </a:lnSpc>
            </a:pPr>
            <a:r>
              <a:rPr lang="en-US" sz="1800" dirty="0">
                <a:latin typeface="Times New Roman"/>
                <a:ea typeface="Times New Roman"/>
              </a:rPr>
              <a:t> </a:t>
            </a:r>
            <a:endParaRPr lang="en-US" sz="2800" dirty="0"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dirty="0">
                <a:latin typeface="Times New Roman"/>
                <a:ea typeface="Times New Roman"/>
              </a:rPr>
              <a:t>Anxiety related to unexpected pregnancy.</a:t>
            </a:r>
            <a:endParaRPr lang="en-US" sz="2800" dirty="0">
              <a:latin typeface="Times New Roman"/>
              <a:ea typeface="Times New Roman"/>
            </a:endParaRPr>
          </a:p>
          <a:p>
            <a:pPr marL="0" indent="0">
              <a:lnSpc>
                <a:spcPts val="250"/>
              </a:lnSpc>
              <a:buNone/>
            </a:pP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2800" dirty="0">
              <a:latin typeface="Times New Roman"/>
              <a:ea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2.Altered </a:t>
            </a:r>
            <a:r>
              <a:rPr lang="en-US" dirty="0">
                <a:latin typeface="Times New Roman"/>
                <a:ea typeface="Times New Roman"/>
              </a:rPr>
              <a:t>breathing pattern related to respiratory system changes of pregnancy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lnSpc>
                <a:spcPts val="235"/>
              </a:lnSpc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3.</a:t>
            </a:r>
            <a:r>
              <a:rPr lang="en-US" dirty="0" smtClean="0">
                <a:latin typeface="Times New Roman"/>
                <a:ea typeface="Times New Roman"/>
              </a:rPr>
              <a:t>Disturbed </a:t>
            </a:r>
            <a:r>
              <a:rPr lang="en-US" dirty="0">
                <a:latin typeface="Times New Roman"/>
                <a:ea typeface="Times New Roman"/>
              </a:rPr>
              <a:t>body image related to weight gain with pregnancy.</a:t>
            </a:r>
            <a:endParaRPr lang="en-US" sz="2800" dirty="0">
              <a:latin typeface="Times New Roman"/>
              <a:ea typeface="Times New Roman"/>
            </a:endParaRPr>
          </a:p>
          <a:p>
            <a:pPr marL="0" indent="0">
              <a:lnSpc>
                <a:spcPts val="235"/>
              </a:lnSpc>
              <a:buNone/>
            </a:pPr>
            <a:endParaRPr lang="en-US" sz="2800" dirty="0">
              <a:latin typeface="Times New Roman"/>
              <a:ea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4.Deficient </a:t>
            </a:r>
            <a:r>
              <a:rPr lang="en-US" dirty="0">
                <a:latin typeface="Times New Roman"/>
                <a:ea typeface="Times New Roman"/>
              </a:rPr>
              <a:t>knowledge related to normal changes of pregnancy.</a:t>
            </a:r>
            <a:endParaRPr lang="en-US" sz="2800" dirty="0">
              <a:latin typeface="Times New Roman"/>
              <a:ea typeface="Times New Roman"/>
            </a:endParaRPr>
          </a:p>
          <a:p>
            <a:pPr marL="0" indent="0">
              <a:lnSpc>
                <a:spcPts val="250"/>
              </a:lnSpc>
              <a:buNone/>
            </a:pPr>
            <a:endParaRPr lang="en-US" sz="2800" dirty="0">
              <a:latin typeface="Times New Roman"/>
              <a:ea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5.Imbalanced </a:t>
            </a:r>
            <a:r>
              <a:rPr lang="en-US" dirty="0">
                <a:latin typeface="Times New Roman"/>
                <a:ea typeface="Times New Roman"/>
              </a:rPr>
              <a:t>nutrition, less than body requirements, related to early morning nausea.</a:t>
            </a:r>
            <a:endParaRPr lang="en-US" sz="28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6.Risk </a:t>
            </a:r>
            <a:r>
              <a:rPr lang="en-US" dirty="0">
                <a:latin typeface="Times New Roman"/>
                <a:ea typeface="Times New Roman"/>
              </a:rPr>
              <a:t>for ineffective coping related to confirmation of unplanned pregnancy.</a:t>
            </a:r>
            <a:endParaRPr lang="en-US" sz="2800" dirty="0">
              <a:latin typeface="Times New Roman"/>
              <a:ea typeface="Times New Roman"/>
            </a:endParaRPr>
          </a:p>
          <a:p>
            <a:pPr marL="0" indent="0">
              <a:lnSpc>
                <a:spcPts val="235"/>
              </a:lnSpc>
              <a:buNone/>
            </a:pPr>
            <a:endParaRPr lang="en-US" sz="2800" dirty="0">
              <a:latin typeface="Times New Roman"/>
              <a:ea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7.Health-seeking </a:t>
            </a:r>
            <a:r>
              <a:rPr lang="en-US" dirty="0">
                <a:latin typeface="Times New Roman"/>
                <a:ea typeface="Times New Roman"/>
              </a:rPr>
              <a:t>behaviors related to guidelines for nutrition and </a:t>
            </a:r>
            <a:r>
              <a:rPr lang="en-US" dirty="0" smtClean="0">
                <a:latin typeface="Times New Roman"/>
                <a:ea typeface="Times New Roman"/>
              </a:rPr>
              <a:t>activity </a:t>
            </a:r>
            <a:r>
              <a:rPr lang="en-US" dirty="0">
                <a:latin typeface="Times New Roman"/>
                <a:ea typeface="Times New Roman"/>
              </a:rPr>
              <a:t>during pregnancy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  <a:r>
              <a:rPr lang="en-US" dirty="0">
                <a:latin typeface="Times New Roman"/>
                <a:ea typeface="Times New Roman"/>
              </a:rPr>
              <a:t> </a:t>
            </a:r>
            <a:endParaRPr lang="en-US" sz="2800" dirty="0">
              <a:latin typeface="Times New Roman"/>
              <a:ea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8.Deficient </a:t>
            </a:r>
            <a:r>
              <a:rPr lang="en-US" dirty="0">
                <a:latin typeface="Times New Roman"/>
                <a:ea typeface="Times New Roman"/>
              </a:rPr>
              <a:t>knowledge regarding exposure to teratogens during pregnancy.</a:t>
            </a:r>
            <a:endParaRPr lang="en-US" sz="2800" dirty="0">
              <a:latin typeface="Times New Roman"/>
              <a:ea typeface="Times New Roman"/>
            </a:endParaRPr>
          </a:p>
          <a:p>
            <a:pPr marL="0" indent="0">
              <a:lnSpc>
                <a:spcPts val="260"/>
              </a:lnSpc>
              <a:buNone/>
            </a:pPr>
            <a:endParaRPr lang="en-US" sz="2800" dirty="0">
              <a:latin typeface="Times New Roman"/>
              <a:ea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228600" algn="l"/>
              </a:tabLst>
            </a:pPr>
            <a:r>
              <a:rPr lang="en-US" dirty="0" smtClean="0">
                <a:latin typeface="Times New Roman"/>
                <a:ea typeface="Times New Roman"/>
              </a:rPr>
              <a:t>9.Risk </a:t>
            </a:r>
            <a:r>
              <a:rPr lang="en-US" dirty="0">
                <a:latin typeface="Times New Roman"/>
                <a:ea typeface="Times New Roman"/>
              </a:rPr>
              <a:t>for injury to fetus related to current lifestyle behaviors.</a:t>
            </a:r>
            <a:endParaRPr lang="en-US" sz="28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u="sng" dirty="0"/>
              <a:t>References</a:t>
            </a:r>
            <a:r>
              <a:rPr lang="en-US" dirty="0"/>
              <a:t>: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Holloway, B., </a:t>
            </a:r>
            <a:r>
              <a:rPr lang="en-US" dirty="0" err="1"/>
              <a:t>Moredich,C</a:t>
            </a:r>
            <a:r>
              <a:rPr lang="en-US" dirty="0"/>
              <a:t>., </a:t>
            </a:r>
            <a:r>
              <a:rPr lang="en-US" dirty="0" err="1"/>
              <a:t>Aduddell,K</a:t>
            </a:r>
            <a:r>
              <a:rPr lang="en-US" dirty="0"/>
              <a:t>. (2006). </a:t>
            </a:r>
            <a:r>
              <a:rPr lang="en-US" i="1" dirty="0"/>
              <a:t>OB </a:t>
            </a:r>
            <a:r>
              <a:rPr lang="en-US" i="1" dirty="0" err="1"/>
              <a:t>Peds</a:t>
            </a:r>
            <a:r>
              <a:rPr lang="en-US" i="1" dirty="0"/>
              <a:t> Notes Women’s health,</a:t>
            </a:r>
            <a:r>
              <a:rPr lang="en-US" dirty="0"/>
              <a:t> Davis Company, Philadelphia, 19-51.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Perry, S. E., </a:t>
            </a:r>
            <a:r>
              <a:rPr lang="en-US" dirty="0" err="1"/>
              <a:t>Hockenberry</a:t>
            </a:r>
            <a:r>
              <a:rPr lang="en-US" dirty="0"/>
              <a:t>, M. J., </a:t>
            </a:r>
            <a:r>
              <a:rPr lang="en-US" dirty="0" err="1"/>
              <a:t>Lowdermilk</a:t>
            </a:r>
            <a:r>
              <a:rPr lang="en-US" dirty="0"/>
              <a:t>, D. L., Wilson, D., Alden, K. R., &amp; Cashion, M. C. (2018). </a:t>
            </a:r>
            <a:r>
              <a:rPr lang="en-US" i="1" dirty="0"/>
              <a:t>Maternal child nursing care </a:t>
            </a: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i="1" dirty="0"/>
              <a:t> </a:t>
            </a:r>
            <a:r>
              <a:rPr lang="en-US" dirty="0"/>
              <a:t>edition. Mosby. 152-201.</a:t>
            </a:r>
          </a:p>
          <a:p>
            <a:pPr lvl="0"/>
            <a:r>
              <a:rPr lang="en-US" dirty="0" err="1"/>
              <a:t>Perry,S.E</a:t>
            </a:r>
            <a:r>
              <a:rPr lang="en-US" dirty="0"/>
              <a:t>., </a:t>
            </a:r>
            <a:r>
              <a:rPr lang="en-US" dirty="0" err="1"/>
              <a:t>Hockenberry,M.J</a:t>
            </a:r>
            <a:r>
              <a:rPr lang="en-US" dirty="0"/>
              <a:t>., </a:t>
            </a:r>
            <a:r>
              <a:rPr lang="en-US" dirty="0" err="1"/>
              <a:t>Lowdermilk</a:t>
            </a:r>
            <a:r>
              <a:rPr lang="en-US" dirty="0"/>
              <a:t>, D.L., </a:t>
            </a:r>
            <a:r>
              <a:rPr lang="en-US" dirty="0" err="1"/>
              <a:t>Wilson,D</a:t>
            </a:r>
            <a:r>
              <a:rPr lang="en-US" dirty="0"/>
              <a:t>. (2014). </a:t>
            </a:r>
            <a:r>
              <a:rPr lang="en-US" i="1" dirty="0"/>
              <a:t>Maternal Child Nursing Care.</a:t>
            </a:r>
            <a:r>
              <a:rPr lang="en-US" dirty="0"/>
              <a:t> 5</a:t>
            </a:r>
            <a:r>
              <a:rPr lang="en-US" baseline="30000" dirty="0"/>
              <a:t>th</a:t>
            </a:r>
            <a:r>
              <a:rPr lang="en-US" dirty="0"/>
              <a:t> edition, Mosby, an imprint of Elsevier Inc., Canada, 169-224.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 err="1"/>
              <a:t>Pillitteri</a:t>
            </a:r>
            <a:r>
              <a:rPr lang="en-US" dirty="0"/>
              <a:t>, A. (2010). </a:t>
            </a:r>
            <a:r>
              <a:rPr lang="en-US" i="1" dirty="0"/>
              <a:t>Maternal and Child health Nursing: Care of the Childbearing and Childrearing Family</a:t>
            </a:r>
            <a:r>
              <a:rPr lang="en-US" dirty="0"/>
              <a:t>, 6</a:t>
            </a:r>
            <a:r>
              <a:rPr lang="en-US" baseline="30000" dirty="0"/>
              <a:t>th</a:t>
            </a:r>
            <a:r>
              <a:rPr lang="en-US" dirty="0"/>
              <a:t> edition, Lippincott Williams &amp; Wilkins, Philadelphia, 219-268.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9163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3400" b="1" dirty="0"/>
              <a:t>The purposes of prenatal care </a:t>
            </a:r>
            <a:endParaRPr lang="en-US" sz="3400" b="1" dirty="0" smtClean="0"/>
          </a:p>
          <a:p>
            <a:pPr marL="0" lvl="0" indent="0">
              <a:buNone/>
            </a:pPr>
            <a:endParaRPr lang="en-US" sz="3400" b="1" dirty="0" smtClean="0"/>
          </a:p>
          <a:p>
            <a:pPr lvl="0"/>
            <a:r>
              <a:rPr lang="en-US" sz="2900" dirty="0" smtClean="0"/>
              <a:t>Establish </a:t>
            </a:r>
            <a:r>
              <a:rPr lang="en-US" sz="2900" dirty="0"/>
              <a:t>a baseline of present health</a:t>
            </a:r>
          </a:p>
          <a:p>
            <a:pPr marL="0" indent="0">
              <a:buNone/>
            </a:pPr>
            <a:r>
              <a:rPr lang="en-US" sz="2900" baseline="30000" dirty="0"/>
              <a:t> </a:t>
            </a:r>
            <a:endParaRPr lang="en-US" sz="2900" dirty="0"/>
          </a:p>
          <a:p>
            <a:pPr lvl="1"/>
            <a:r>
              <a:rPr lang="en-US" sz="2900" dirty="0"/>
              <a:t>Determine gestational age</a:t>
            </a:r>
          </a:p>
          <a:p>
            <a:pPr marL="0" indent="0">
              <a:buNone/>
            </a:pPr>
            <a:r>
              <a:rPr lang="en-US" sz="2900" baseline="30000" dirty="0"/>
              <a:t> </a:t>
            </a:r>
            <a:endParaRPr lang="en-US" sz="2900" dirty="0"/>
          </a:p>
          <a:p>
            <a:pPr lvl="1"/>
            <a:r>
              <a:rPr lang="en-US" sz="2900" dirty="0"/>
              <a:t>Monitor fetal development</a:t>
            </a:r>
          </a:p>
          <a:p>
            <a:pPr marL="0" indent="0">
              <a:buNone/>
            </a:pPr>
            <a:r>
              <a:rPr lang="en-US" sz="2900" baseline="30000" dirty="0"/>
              <a:t> </a:t>
            </a:r>
            <a:endParaRPr lang="en-US" sz="2900" dirty="0"/>
          </a:p>
          <a:p>
            <a:pPr lvl="1"/>
            <a:r>
              <a:rPr lang="en-US" sz="2900" dirty="0"/>
              <a:t>Identify the woman at risk for complications</a:t>
            </a:r>
          </a:p>
          <a:p>
            <a:pPr marL="0" indent="0">
              <a:buNone/>
            </a:pPr>
            <a:r>
              <a:rPr lang="en-US" sz="2900" baseline="30000" dirty="0"/>
              <a:t> </a:t>
            </a:r>
            <a:endParaRPr lang="en-US" sz="2900" dirty="0"/>
          </a:p>
          <a:p>
            <a:pPr lvl="1"/>
            <a:r>
              <a:rPr lang="en-US" sz="2900" dirty="0"/>
              <a:t>Minimize the risk of possible </a:t>
            </a:r>
            <a:r>
              <a:rPr lang="en-US" sz="2900" dirty="0" smtClean="0"/>
              <a:t>complications</a:t>
            </a:r>
          </a:p>
          <a:p>
            <a:pPr lvl="1"/>
            <a:r>
              <a:rPr lang="en-US" sz="2900" dirty="0"/>
              <a:t>Provide time for education, which will relieve fear and anxiety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Schedule of Prenatal Visits (low-risk pregnancy</a:t>
            </a:r>
            <a:r>
              <a:rPr lang="en-US" b="1" u="sng" dirty="0" smtClean="0"/>
              <a:t>)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Monthly until 28 weeks’ gestation.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smtClean="0"/>
              <a:t>Biweekly (every 2 weeks) </a:t>
            </a:r>
            <a:r>
              <a:rPr lang="en-US" dirty="0"/>
              <a:t>from 28 weeks until 36 weeks.</a:t>
            </a:r>
          </a:p>
          <a:p>
            <a:pPr marL="0" indent="0">
              <a:buNone/>
            </a:pPr>
            <a:r>
              <a:rPr lang="en-US" baseline="30000" dirty="0"/>
              <a:t> </a:t>
            </a:r>
            <a:endParaRPr lang="en-US" dirty="0"/>
          </a:p>
          <a:p>
            <a:pPr lvl="0"/>
            <a:r>
              <a:rPr lang="en-US" dirty="0"/>
              <a:t>Weekly from 36 weeks until delivery.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52600"/>
            <a:ext cx="7670800" cy="4373563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u="sng" dirty="0"/>
              <a:t>Nursing Care for Women During First (initial) Prenatal Visit</a:t>
            </a:r>
            <a:endParaRPr lang="en-US" sz="38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Determine EDD based on LMP.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Document current gestational age (gestational wheel is a tool for quick reference to current gestational age).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Document baseline vital signs.</a:t>
            </a:r>
          </a:p>
          <a:p>
            <a:endParaRPr lang="en-US" dirty="0"/>
          </a:p>
          <a:p>
            <a:pPr lvl="0"/>
            <a:r>
              <a:rPr lang="en-US" dirty="0"/>
              <a:t>Document height, weight, and body mass index (BMI).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Auscultate fetal heart tones.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Measure fundal height in centimeters from </a:t>
            </a:r>
            <a:r>
              <a:rPr lang="en-US" dirty="0" err="1"/>
              <a:t>symphysis</a:t>
            </a:r>
            <a:r>
              <a:rPr lang="en-US" dirty="0"/>
              <a:t> pubis to the top of the fundus.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Discuss procedure for lab testing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Obtain urine specimen and blood sample.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Provide appropriate education for gestational age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rmAutofit/>
          </a:bodyPr>
          <a:lstStyle/>
          <a:p>
            <a:r>
              <a:rPr lang="en-US" b="1" dirty="0"/>
              <a:t>Education in the Early Prenatal Period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Teratogens are substances that are harmful to the developing fetus; advise patient to avoid exposure.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Nutrition, encourage daily prenatal vitamin with 400 _g folic acid </a:t>
            </a:r>
          </a:p>
          <a:p>
            <a:pPr lvl="0"/>
            <a:r>
              <a:rPr lang="en-US" dirty="0" smtClean="0"/>
              <a:t>Suggest 6–8 glasses </a:t>
            </a:r>
            <a:r>
              <a:rPr lang="en-US" dirty="0"/>
              <a:t>of water daily.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Recommended weight gain depends on pre-pregnancy weight/BMI.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Physical activity in pregnancy is recommended unless contraindicated by medical complications.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Sex not restricted in pregnancy unless risk factors exist for bleeding or preterm labor.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Elevated estrogen and progesterone levels in </a:t>
            </a:r>
            <a:r>
              <a:rPr lang="en-US" b="1" dirty="0"/>
              <a:t>early pregnancy</a:t>
            </a:r>
            <a:r>
              <a:rPr lang="en-US" dirty="0"/>
              <a:t> generate changes in the body, causing pregnancy associated discomforts.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</TotalTime>
  <Words>321</Words>
  <Application>Microsoft Office PowerPoint</Application>
  <PresentationFormat>On-screen Show (4:3)</PresentationFormat>
  <Paragraphs>318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Waveform</vt:lpstr>
      <vt:lpstr>Document</vt:lpstr>
      <vt:lpstr>Maternity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Maher</cp:lastModifiedBy>
  <cp:revision>23</cp:revision>
  <dcterms:created xsi:type="dcterms:W3CDTF">2006-08-16T00:00:00Z</dcterms:created>
  <dcterms:modified xsi:type="dcterms:W3CDTF">2023-10-16T07:20:58Z</dcterms:modified>
</cp:coreProperties>
</file>